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Century Schoolboo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1" roundtripDataSignature="AMtx7mgmCpX6ctQijM+JTAghQ9Y7YHcN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deb88aeb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6deb88aeb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bb32fa49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bb32fa49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abb32fa49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bb32fa49c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bb32fa49c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abb32fa49c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bb32fa49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bb32fa49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abb32fa49c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bb32fa49c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bb32fa49c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abb32fa49c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deb88aeb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6deb88aeb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deb88aeb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6deb88aeb0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4b6ee8cf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a4b6ee8cf4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bb32fa49c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bb32fa49c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abb32fa49c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857430c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2857430c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d09572b7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6d09572b7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ccdf9abd5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6ccdf9abd5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857430cc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2857430cc6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857430cc6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2857430cc6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p1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3" name="Google Shape;53;p19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1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20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0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8" name="Google Shape;78;p23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2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43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261875" y="4816300"/>
            <a:ext cx="53163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Group Members</a:t>
            </a:r>
            <a:endParaRPr sz="2235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35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Javairia Rehman 				(P19-0020)</a:t>
            </a:r>
            <a:endParaRPr sz="2235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35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Matti Ur Rehman 				(P19-0048)</a:t>
            </a:r>
            <a:endParaRPr sz="2235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35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Muhammad Mohsin Raza 	(P19-0072)</a:t>
            </a:r>
            <a:endParaRPr sz="2235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840875" y="4816300"/>
            <a:ext cx="30894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Project Supervisor</a:t>
            </a:r>
            <a:endParaRPr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Dr.</a:t>
            </a:r>
            <a:r>
              <a:rPr lang="en-US" sz="2200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 Hafeez Ur Rehman</a:t>
            </a:r>
            <a:endParaRPr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261800" y="2754900"/>
            <a:ext cx="9668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Health Monitoring System for Senior Citizens</a:t>
            </a:r>
            <a:endParaRPr sz="48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618" y="322925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deb88aeb0_0_1"/>
          <p:cNvSpPr txBox="1"/>
          <p:nvPr>
            <p:ph type="title"/>
          </p:nvPr>
        </p:nvSpPr>
        <p:spPr>
          <a:xfrm>
            <a:off x="1261875" y="365753"/>
            <a:ext cx="9692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9" name="Google Shape;189;g16deb88aeb0_0_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90" name="Google Shape;190;g16deb88aeb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6deb88aeb0_0_1"/>
          <p:cNvPicPr preferRelativeResize="0"/>
          <p:nvPr/>
        </p:nvPicPr>
        <p:blipFill rotWithShape="1">
          <a:blip r:embed="rId4">
            <a:alphaModFix/>
          </a:blip>
          <a:srcRect b="8223" l="37163" r="37579" t="10269"/>
          <a:stretch/>
        </p:blipFill>
        <p:spPr>
          <a:xfrm>
            <a:off x="4254324" y="1691450"/>
            <a:ext cx="2739937" cy="49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deb88aeb0_0_1"/>
          <p:cNvSpPr txBox="1"/>
          <p:nvPr/>
        </p:nvSpPr>
        <p:spPr>
          <a:xfrm>
            <a:off x="1428750" y="2431825"/>
            <a:ext cx="3041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1.Hip center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2.Middle-spine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3.Shoulder center 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4.Head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5.</a:t>
            </a: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Left Shoulder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6.Left-elbow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7.Left-wrist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8.Left-hand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9.Right-shoulder 10.</a:t>
            </a:r>
            <a:r>
              <a:rPr b="1" lang="en-US" sz="2400">
                <a:latin typeface="Rockwell"/>
                <a:ea typeface="Rockwell"/>
                <a:cs typeface="Rockwell"/>
                <a:sym typeface="Rockwell"/>
              </a:rPr>
              <a:t>Right Elbow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3" name="Google Shape;193;g16deb88aeb0_0_1"/>
          <p:cNvSpPr txBox="1"/>
          <p:nvPr/>
        </p:nvSpPr>
        <p:spPr>
          <a:xfrm>
            <a:off x="7241625" y="2431825"/>
            <a:ext cx="3688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11.Right-wrist</a:t>
            </a:r>
            <a:endParaRPr b="1"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12.Right-hand 13.Left-hip 14.Left-knee </a:t>
            </a:r>
            <a:endParaRPr b="1"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15.Left Ankle</a:t>
            </a:r>
            <a:endParaRPr b="1"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16.Left-root 17.Right-hip 18.Right-knee 19.Right-ankle 20.Rightfoot 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4" name="Google Shape;194;g16deb88aeb0_0_1"/>
          <p:cNvSpPr txBox="1"/>
          <p:nvPr/>
        </p:nvSpPr>
        <p:spPr>
          <a:xfrm>
            <a:off x="4170525" y="6554975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4: Skeleton Representation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5" name="Google Shape;195;g16deb88aeb0_0_1"/>
          <p:cNvSpPr txBox="1"/>
          <p:nvPr>
            <p:ph type="title"/>
          </p:nvPr>
        </p:nvSpPr>
        <p:spPr>
          <a:xfrm>
            <a:off x="1261875" y="2147300"/>
            <a:ext cx="3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Skeleton Image</a:t>
            </a: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bb32fa49c_1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KINECT 360</a:t>
            </a:r>
            <a:endParaRPr/>
          </a:p>
        </p:txBody>
      </p:sp>
      <p:sp>
        <p:nvSpPr>
          <p:cNvPr id="202" name="Google Shape;202;g1abb32fa49c_1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abb32fa49c_1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g1abb32fa49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00" y="1884650"/>
            <a:ext cx="8457974" cy="39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bb32fa49c_1_2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COORDINATE SYSTEM OF KINECT</a:t>
            </a:r>
            <a:endParaRPr/>
          </a:p>
        </p:txBody>
      </p:sp>
      <p:sp>
        <p:nvSpPr>
          <p:cNvPr id="211" name="Google Shape;211;g1abb32fa49c_1_2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abb32fa49c_1_2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g1abb32fa49c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625" y="2039688"/>
            <a:ext cx="3951700" cy="39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bb32fa49c_1_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CONSTRUCTION</a:t>
            </a:r>
            <a:endParaRPr/>
          </a:p>
        </p:txBody>
      </p:sp>
      <p:sp>
        <p:nvSpPr>
          <p:cNvPr id="220" name="Google Shape;220;g1abb32fa49c_1_8"/>
          <p:cNvSpPr txBox="1"/>
          <p:nvPr>
            <p:ph idx="1" type="body"/>
          </p:nvPr>
        </p:nvSpPr>
        <p:spPr>
          <a:xfrm>
            <a:off x="1261875" y="4091700"/>
            <a:ext cx="8595300" cy="26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4490" lvl="0" marL="457200" rtl="0" algn="l">
              <a:spcBef>
                <a:spcPts val="140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3D Depth sensor (IR Emitter + IR Camera / Depth Sensor)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RGB camera (Color Sensor/3D maps)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Microphone array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Tilt motor </a:t>
            </a:r>
            <a:r>
              <a:rPr i="1"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(mechanical gears for detecting floor and players in the playspace)</a:t>
            </a:r>
            <a:endParaRPr sz="2500"/>
          </a:p>
        </p:txBody>
      </p:sp>
      <p:sp>
        <p:nvSpPr>
          <p:cNvPr id="221" name="Google Shape;221;g1abb32fa49c_1_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g1abb32fa49c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325" y="1570825"/>
            <a:ext cx="4056250" cy="2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bb32fa49c_1_28"/>
          <p:cNvSpPr txBox="1"/>
          <p:nvPr>
            <p:ph type="title"/>
          </p:nvPr>
        </p:nvSpPr>
        <p:spPr>
          <a:xfrm>
            <a:off x="1249650" y="1022599"/>
            <a:ext cx="9692700" cy="172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 </a:t>
            </a:r>
            <a:r>
              <a:rPr lang="en-US"/>
              <a:t>REQUIREMENTS</a:t>
            </a:r>
            <a:r>
              <a:rPr lang="en-US"/>
              <a:t> FOR CONNECTION OF PYTHON AND KINECT 360</a:t>
            </a:r>
            <a:endParaRPr/>
          </a:p>
        </p:txBody>
      </p:sp>
      <p:sp>
        <p:nvSpPr>
          <p:cNvPr id="229" name="Google Shape;229;g1abb32fa49c_1_28"/>
          <p:cNvSpPr txBox="1"/>
          <p:nvPr>
            <p:ph idx="1" type="body"/>
          </p:nvPr>
        </p:nvSpPr>
        <p:spPr>
          <a:xfrm>
            <a:off x="1261875" y="3122500"/>
            <a:ext cx="8595300" cy="30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090" lvl="0" marL="457200" rtl="0" algn="l">
              <a:spcBef>
                <a:spcPts val="140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device</a:t>
            </a:r>
            <a:endParaRPr sz="2100"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SDK</a:t>
            </a:r>
            <a:endParaRPr sz="2100"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pykinect library</a:t>
            </a:r>
            <a:endParaRPr sz="2100"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python 2.7(with numpy,opencv)</a:t>
            </a:r>
            <a:endParaRPr sz="2100"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any python compiler</a:t>
            </a:r>
            <a:endParaRPr sz="2100"/>
          </a:p>
        </p:txBody>
      </p:sp>
      <p:sp>
        <p:nvSpPr>
          <p:cNvPr id="230" name="Google Shape;230;g1abb32fa49c_1_2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g1abb32fa49c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100" y="3244780"/>
            <a:ext cx="4604680" cy="1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deb88aeb0_0_1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7" name="Google Shape;237;g16deb88aeb0_0_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38" name="Google Shape;238;g16deb88aeb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6deb88aeb0_0_14"/>
          <p:cNvSpPr txBox="1"/>
          <p:nvPr/>
        </p:nvSpPr>
        <p:spPr>
          <a:xfrm>
            <a:off x="1755350" y="2163525"/>
            <a:ext cx="4204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ckwell"/>
                <a:ea typeface="Rockwell"/>
                <a:cs typeface="Rockwell"/>
                <a:sym typeface="Rockwell"/>
              </a:rPr>
              <a:t>P(x, y, z))</a:t>
            </a:r>
            <a:endParaRPr sz="36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ckwell"/>
                <a:ea typeface="Rockwell"/>
                <a:cs typeface="Rockwell"/>
                <a:sym typeface="Rockwell"/>
              </a:rPr>
              <a:t>f = pn − phip</a:t>
            </a:r>
            <a:endParaRPr sz="36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ckwell"/>
                <a:ea typeface="Rockwell"/>
                <a:cs typeface="Rockwell"/>
                <a:sym typeface="Rockwell"/>
              </a:rPr>
              <a:t>(n = 2, 3, ....N)</a:t>
            </a: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.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0" name="Google Shape;240;g16deb88aeb0_0_14"/>
          <p:cNvSpPr txBox="1"/>
          <p:nvPr/>
        </p:nvSpPr>
        <p:spPr>
          <a:xfrm>
            <a:off x="6524088" y="2239725"/>
            <a:ext cx="42045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 x  = </a:t>
            </a:r>
            <a:r>
              <a:rPr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abscissa</a:t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 = ordinate</a:t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z  = Distance from the human body to the camera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pn = other nodes except the hip joint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phip  =  the hip-center joint.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1" name="Google Shape;241;g16deb88aeb0_0_14"/>
          <p:cNvSpPr txBox="1"/>
          <p:nvPr>
            <p:ph type="title"/>
          </p:nvPr>
        </p:nvSpPr>
        <p:spPr>
          <a:xfrm>
            <a:off x="1261875" y="2147300"/>
            <a:ext cx="4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3D </a:t>
            </a: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Matrix</a:t>
            </a: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 Representation</a:t>
            </a: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deb88aeb0_0_3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7" name="Google Shape;247;g16deb88aeb0_0_3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48" name="Google Shape;248;g16deb88aeb0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6deb88aeb0_0_38"/>
          <p:cNvSpPr txBox="1"/>
          <p:nvPr>
            <p:ph type="title"/>
          </p:nvPr>
        </p:nvSpPr>
        <p:spPr>
          <a:xfrm>
            <a:off x="1261875" y="2147300"/>
            <a:ext cx="3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0" name="Google Shape;250;g16deb88aeb0_0_38"/>
          <p:cNvSpPr/>
          <p:nvPr/>
        </p:nvSpPr>
        <p:spPr>
          <a:xfrm>
            <a:off x="586475" y="294322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6deb88aeb0_0_38"/>
          <p:cNvSpPr/>
          <p:nvPr/>
        </p:nvSpPr>
        <p:spPr>
          <a:xfrm>
            <a:off x="1498150" y="3605900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6deb88aeb0_0_38"/>
          <p:cNvSpPr/>
          <p:nvPr/>
        </p:nvSpPr>
        <p:spPr>
          <a:xfrm>
            <a:off x="2397575" y="426857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6deb88aeb0_0_38"/>
          <p:cNvSpPr/>
          <p:nvPr/>
        </p:nvSpPr>
        <p:spPr>
          <a:xfrm>
            <a:off x="3316050" y="4931250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6deb88aeb0_0_38"/>
          <p:cNvSpPr/>
          <p:nvPr/>
        </p:nvSpPr>
        <p:spPr>
          <a:xfrm>
            <a:off x="4227725" y="5593925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g16deb88aeb0_0_38"/>
          <p:cNvCxnSpPr/>
          <p:nvPr/>
        </p:nvCxnSpPr>
        <p:spPr>
          <a:xfrm>
            <a:off x="4227725" y="2841175"/>
            <a:ext cx="0" cy="3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6" name="Google Shape;256;g16deb88aeb0_0_38"/>
          <p:cNvSpPr/>
          <p:nvPr/>
        </p:nvSpPr>
        <p:spPr>
          <a:xfrm>
            <a:off x="744300" y="254590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16deb88aeb0_0_38"/>
          <p:cNvSpPr/>
          <p:nvPr/>
        </p:nvSpPr>
        <p:spPr>
          <a:xfrm>
            <a:off x="44407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Result of </a:t>
            </a: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Google Shape;258;g16deb88aeb0_0_38"/>
          <p:cNvSpPr/>
          <p:nvPr/>
        </p:nvSpPr>
        <p:spPr>
          <a:xfrm>
            <a:off x="4440725" y="253917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g16deb88aeb0_0_38"/>
          <p:cNvSpPr/>
          <p:nvPr/>
        </p:nvSpPr>
        <p:spPr>
          <a:xfrm>
            <a:off x="78691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Result of </a:t>
            </a: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0" name="Google Shape;260;g16deb88aeb0_0_38"/>
          <p:cNvSpPr/>
          <p:nvPr/>
        </p:nvSpPr>
        <p:spPr>
          <a:xfrm>
            <a:off x="744300" y="609625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4b6ee8cf4_1_7"/>
          <p:cNvSpPr txBox="1"/>
          <p:nvPr>
            <p:ph type="title"/>
          </p:nvPr>
        </p:nvSpPr>
        <p:spPr>
          <a:xfrm>
            <a:off x="639661" y="1156675"/>
            <a:ext cx="3786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6" name="Google Shape;266;g1a4b6ee8cf4_1_7"/>
          <p:cNvSpPr/>
          <p:nvPr/>
        </p:nvSpPr>
        <p:spPr>
          <a:xfrm>
            <a:off x="307911" y="2122747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a4b6ee8cf4_1_7"/>
          <p:cNvSpPr/>
          <p:nvPr/>
        </p:nvSpPr>
        <p:spPr>
          <a:xfrm>
            <a:off x="1243777" y="2803006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a4b6ee8cf4_1_7"/>
          <p:cNvSpPr/>
          <p:nvPr/>
        </p:nvSpPr>
        <p:spPr>
          <a:xfrm>
            <a:off x="2167068" y="3483265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a4b6ee8cf4_1_7"/>
          <p:cNvSpPr/>
          <p:nvPr/>
        </p:nvSpPr>
        <p:spPr>
          <a:xfrm>
            <a:off x="3109915" y="4163524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a4b6ee8cf4_1_7"/>
          <p:cNvSpPr/>
          <p:nvPr/>
        </p:nvSpPr>
        <p:spPr>
          <a:xfrm>
            <a:off x="4045781" y="4843783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g1a4b6ee8cf4_1_7"/>
          <p:cNvCxnSpPr/>
          <p:nvPr/>
        </p:nvCxnSpPr>
        <p:spPr>
          <a:xfrm>
            <a:off x="4045781" y="2017989"/>
            <a:ext cx="0" cy="3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2" name="Google Shape;272;g1a4b6ee8cf4_1_7"/>
          <p:cNvSpPr/>
          <p:nvPr/>
        </p:nvSpPr>
        <p:spPr>
          <a:xfrm>
            <a:off x="469924" y="1714879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3" name="Google Shape;273;g1a4b6ee8cf4_1_7"/>
          <p:cNvSpPr/>
          <p:nvPr/>
        </p:nvSpPr>
        <p:spPr>
          <a:xfrm>
            <a:off x="4264433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Result of Action 1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g1a4b6ee8cf4_1_7"/>
          <p:cNvSpPr/>
          <p:nvPr/>
        </p:nvSpPr>
        <p:spPr>
          <a:xfrm>
            <a:off x="4264433" y="1707976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5" name="Google Shape;275;g1a4b6ee8cf4_1_7"/>
          <p:cNvSpPr/>
          <p:nvPr/>
        </p:nvSpPr>
        <p:spPr>
          <a:xfrm>
            <a:off x="7783805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Result of Action 2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6" name="Google Shape;276;g1a4b6ee8cf4_1_7"/>
          <p:cNvSpPr/>
          <p:nvPr/>
        </p:nvSpPr>
        <p:spPr>
          <a:xfrm>
            <a:off x="469924" y="535943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sz="22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82" name="Google Shape;2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"/>
            <a:ext cx="1078737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9"/>
          <p:cNvSpPr txBox="1"/>
          <p:nvPr/>
        </p:nvSpPr>
        <p:spPr>
          <a:xfrm>
            <a:off x="4162650" y="6523075"/>
            <a:ext cx="20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4:Gantt chart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bb32fa49c_1_36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291" name="Google Shape;291;g1abb32fa49c_1_36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abb32fa49c_1_3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/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Introduction/ Idea</a:t>
            </a:r>
            <a:endParaRPr sz="4400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2783825" y="2186600"/>
            <a:ext cx="5574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 World is a Global Village, Right? </a:t>
            </a:r>
            <a:endParaRPr sz="2600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sz="3600">
              <a:solidFill>
                <a:srgbClr val="8E8E93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24387" l="15036" r="14201" t="4219"/>
          <a:stretch/>
        </p:blipFill>
        <p:spPr>
          <a:xfrm>
            <a:off x="1371600" y="1884650"/>
            <a:ext cx="1176151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1371600" y="3263225"/>
            <a:ext cx="747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Also, Impossible that you are 24/7 Home, Well COVID-19 gone “ALMOST”</a:t>
            </a:r>
            <a:endParaRPr sz="2600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5">
            <a:alphaModFix/>
          </a:blip>
          <a:srcRect b="23150" l="15064" r="15356" t="6248"/>
          <a:stretch/>
        </p:blipFill>
        <p:spPr>
          <a:xfrm>
            <a:off x="8847300" y="3159162"/>
            <a:ext cx="1176151" cy="119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2783825" y="4852550"/>
            <a:ext cx="7239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-US" sz="2600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Someone at Home, Needs an Attention</a:t>
            </a:r>
            <a:endParaRPr sz="2600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b="19068" l="20839" r="19824" t="5653"/>
          <a:stretch/>
        </p:blipFill>
        <p:spPr>
          <a:xfrm>
            <a:off x="1371599" y="4440375"/>
            <a:ext cx="1176151" cy="149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857430cc6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References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8" name="Google Shape;298;g22857430cc6_0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[1] Beddiar, D.R., Nini, B., Sabokrou, M. et al. Vision-based human activity recognition: a survey. Multimed Tools Appl 79, 30509–30555 (2020). https://doi.org/10.1007/s11042-020-09004-3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[2] Hbali, Y., Hbali, S., Ballihi, L., &amp; Sadgal, M. (2018). Skeleton‐based human activity recognition for elderly monitoring systems. IET Computer Vision, 12(1), 16-26.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[3] Reena, J. K., &amp; Parameswari, R. (2019, February). A smart health care monitor system in IoT based human activities of daily living: a review. In 2019 International Conference on Machine Learning, Big Data, Cloud and Parallel Computing (COMITCon) (pp. 446-448). IEEE.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[4] Kim, K., Jalal, A., &amp; Mahmood, M. (2019). Vision-based human activity recognition system using depth silhouettes: A smart home system for monitoring the residents. Journal of Electrical Engineering &amp; Technology, 14(6), 2567-2573.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[5] Sun, H., &amp; Chen, Y. (2022, May). Real-Time Elderly Monitoring for Senior Safety by Lightweight Human Action Recognition. In 2022 IEEE 16th International Symposium on Medical Information and Communication Technology (ISMICT) (pp. 1-6). IEEE.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9998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9" name="Google Shape;299;g22857430cc6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300" name="Google Shape;300;g22857430cc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09572b78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Problem Statement</a:t>
            </a:r>
            <a:endParaRPr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8" name="Google Shape;128;g16d09572b78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29" name="Google Shape;129;g16d09572b7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6d09572b78_0_0"/>
          <p:cNvSpPr txBox="1"/>
          <p:nvPr/>
        </p:nvSpPr>
        <p:spPr>
          <a:xfrm>
            <a:off x="1261875" y="2550175"/>
            <a:ext cx="662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An elderly people need to be monitored 24/7. If you are at work space and they are alone.</a:t>
            </a:r>
            <a:endParaRPr sz="2600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1" name="Google Shape;131;g16d09572b78_0_0"/>
          <p:cNvPicPr preferRelativeResize="0"/>
          <p:nvPr/>
        </p:nvPicPr>
        <p:blipFill rotWithShape="1">
          <a:blip r:embed="rId4">
            <a:alphaModFix/>
          </a:blip>
          <a:srcRect b="33278" l="16914" r="16043" t="13391"/>
          <a:stretch/>
        </p:blipFill>
        <p:spPr>
          <a:xfrm>
            <a:off x="8284375" y="2226875"/>
            <a:ext cx="2554424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System Analysis and Design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069963" y="6230550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ckwell"/>
                <a:ea typeface="Rockwell"/>
                <a:cs typeface="Rockwell"/>
                <a:sym typeface="Rockwell"/>
              </a:rPr>
              <a:t>Figure 1: Use Case  Diagram</a:t>
            </a:r>
            <a:r>
              <a:rPr lang="en-US" sz="1900"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19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350" y="1843722"/>
            <a:ext cx="4718362" cy="423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4029763" y="6381000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ckwell"/>
                <a:ea typeface="Rockwell"/>
                <a:cs typeface="Rockwell"/>
                <a:sym typeface="Rockwell"/>
              </a:rPr>
              <a:t>Figure 2: Swimlane Diagram</a:t>
            </a:r>
            <a:r>
              <a:rPr lang="en-US" sz="1900"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19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850" y="96000"/>
            <a:ext cx="6525565" cy="6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ccdf9abd5_2_7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Health Sensitive Activities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4" name="Google Shape;154;g16ccdf9abd5_2_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55" name="Google Shape;155;g16ccdf9abd5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6ccdf9abd5_2_7"/>
          <p:cNvPicPr preferRelativeResize="0"/>
          <p:nvPr/>
        </p:nvPicPr>
        <p:blipFill rotWithShape="1">
          <a:blip r:embed="rId4">
            <a:alphaModFix/>
          </a:blip>
          <a:srcRect b="15211" l="0" r="0" t="0"/>
          <a:stretch/>
        </p:blipFill>
        <p:spPr>
          <a:xfrm>
            <a:off x="488838" y="823775"/>
            <a:ext cx="11214326" cy="534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857430cc6_0_86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g22857430cc6_0_8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63" name="Google Shape;163;g22857430cc6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2857430cc6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75" y="1367250"/>
            <a:ext cx="9944975" cy="55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857430cc6_0_93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0" name="Google Shape;170;g22857430cc6_0_9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71" name="Google Shape;171;g22857430cc6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2857430cc6_0_93"/>
          <p:cNvPicPr preferRelativeResize="0"/>
          <p:nvPr/>
        </p:nvPicPr>
        <p:blipFill rotWithShape="1">
          <a:blip r:embed="rId4">
            <a:alphaModFix/>
          </a:blip>
          <a:srcRect b="0" l="0" r="0" t="25110"/>
          <a:stretch/>
        </p:blipFill>
        <p:spPr>
          <a:xfrm>
            <a:off x="1113225" y="1884650"/>
            <a:ext cx="9816901" cy="41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2857430cc6_0_93"/>
          <p:cNvSpPr txBox="1"/>
          <p:nvPr/>
        </p:nvSpPr>
        <p:spPr>
          <a:xfrm>
            <a:off x="3620400" y="6172200"/>
            <a:ext cx="5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Sample Videos from NTU-RGB-D and NTU-RGB-D 120  Dataset[5]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428750" y="5905500"/>
            <a:ext cx="9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563" y="1366975"/>
            <a:ext cx="9598131" cy="53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4401875" y="6427375"/>
            <a:ext cx="2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Figure 3: Methodology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2022-09-07T06:12:25Z</dcterms:created>
  <dc:creator>zeshan khan</dc:creator>
</cp:coreProperties>
</file>